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29BA7-EF25-4E14-A55E-07E194E38F0B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70C93-C5C1-40C3-A896-A2E6A060AA57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41189-E727-42B6-9166-E7E388169F70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B7E1-0915-47B4-BE31-D41113B75080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E182-8430-4247-8628-7DAC8797DAC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B7E1-0915-47B4-BE31-D41113B75080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E182-8430-4247-8628-7DAC8797DAC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B7E1-0915-47B4-BE31-D41113B75080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E182-8430-4247-8628-7DAC8797DAC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B7E1-0915-47B4-BE31-D41113B75080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E182-8430-4247-8628-7DAC8797DAC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B7E1-0915-47B4-BE31-D41113B75080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E182-8430-4247-8628-7DAC8797DAC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B7E1-0915-47B4-BE31-D41113B75080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E182-8430-4247-8628-7DAC8797DAC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B7E1-0915-47B4-BE31-D41113B75080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E182-8430-4247-8628-7DAC8797DAC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B7E1-0915-47B4-BE31-D41113B75080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E182-8430-4247-8628-7DAC8797DAC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B7E1-0915-47B4-BE31-D41113B75080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E182-8430-4247-8628-7DAC8797DAC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B7E1-0915-47B4-BE31-D41113B75080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E182-8430-4247-8628-7DAC8797DAC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B7E1-0915-47B4-BE31-D41113B75080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72E182-8430-4247-8628-7DAC8797DAC4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0BB7E1-0915-47B4-BE31-D41113B75080}" type="datetimeFigureOut">
              <a:rPr lang="hu-HU" smtClean="0"/>
              <a:t>2014.01.04.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72E182-8430-4247-8628-7DAC8797DAC4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851648" cy="1828800"/>
          </a:xfrm>
        </p:spPr>
        <p:txBody>
          <a:bodyPr>
            <a:noAutofit/>
          </a:bodyPr>
          <a:lstStyle/>
          <a:p>
            <a:pPr algn="l"/>
            <a:r>
              <a:rPr lang="hu-HU" sz="3200" dirty="0" smtClean="0"/>
              <a:t>LÉGITÁRSASÁGI ÜZEMIRÁNYÍTÁS RENDSZEREI </a:t>
            </a:r>
            <a:br>
              <a:rPr lang="hu-HU" sz="3200" dirty="0" smtClean="0"/>
            </a:br>
            <a:r>
              <a:rPr lang="hu-HU" sz="4000" dirty="0" smtClean="0"/>
              <a:t/>
            </a:r>
            <a:br>
              <a:rPr lang="hu-HU" sz="4000" dirty="0" smtClean="0"/>
            </a:b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Berényi-Gábor Ágota</a:t>
            </a:r>
          </a:p>
          <a:p>
            <a:r>
              <a:rPr lang="hu-HU" dirty="0" smtClean="0"/>
              <a:t>  Dr. Gonda Zsuzsanna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25280" cy="365125"/>
          </a:xfrm>
        </p:spPr>
        <p:txBody>
          <a:bodyPr/>
          <a:lstStyle/>
          <a:p>
            <a:r>
              <a:rPr lang="hu-HU" dirty="0" smtClean="0"/>
              <a:t>NJSZT és ÓBUDAI EGYETEM Konferencia  2013. december 13.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1</a:t>
            </a:fld>
            <a:endParaRPr lang="hu-HU"/>
          </a:p>
        </p:txBody>
      </p:sp>
      <p:pic>
        <p:nvPicPr>
          <p:cNvPr id="5" name="Picture 4" descr="j04088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7032"/>
            <a:ext cx="3210148" cy="242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NAVIGÁCIÓS ÚTVONALTERVEZÉS RENDSZEREI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Repülési útvonal, </a:t>
            </a:r>
            <a:br>
              <a:rPr lang="hu-HU" dirty="0" smtClean="0"/>
            </a:br>
            <a:r>
              <a:rPr lang="hu-HU" dirty="0" smtClean="0"/>
              <a:t>navigációs tervező rendszer</a:t>
            </a:r>
          </a:p>
          <a:p>
            <a:r>
              <a:rPr lang="hu-HU" dirty="0" smtClean="0"/>
              <a:t>Két szolgáltató létezett a piacon : </a:t>
            </a:r>
            <a:br>
              <a:rPr lang="hu-HU" dirty="0" smtClean="0"/>
            </a:br>
            <a:r>
              <a:rPr lang="hu-HU" dirty="0" smtClean="0"/>
              <a:t>a SITA és a </a:t>
            </a:r>
            <a:r>
              <a:rPr lang="hu-HU" dirty="0" err="1" smtClean="0"/>
              <a:t>Jeppesen</a:t>
            </a:r>
            <a:r>
              <a:rPr lang="hu-HU" dirty="0" smtClean="0"/>
              <a:t> rendszer</a:t>
            </a:r>
          </a:p>
          <a:p>
            <a:pPr lvl="1"/>
            <a:r>
              <a:rPr lang="hu-HU" dirty="0" smtClean="0"/>
              <a:t>MALÉV először a SITA rendszerét használta, később áttért a </a:t>
            </a:r>
            <a:r>
              <a:rPr lang="hu-HU" dirty="0" err="1" smtClean="0"/>
              <a:t>Jeppesen</a:t>
            </a:r>
            <a:r>
              <a:rPr lang="hu-HU" dirty="0" smtClean="0"/>
              <a:t> rendszer használatára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641304" cy="365125"/>
          </a:xfrm>
        </p:spPr>
        <p:txBody>
          <a:bodyPr/>
          <a:lstStyle/>
          <a:p>
            <a:r>
              <a:rPr lang="hu-HU" dirty="0" smtClean="0"/>
              <a:t>NJSZT és ÓBUDAI EGYETEM Konferencia   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10</a:t>
            </a:fld>
            <a:endParaRPr lang="hu-HU"/>
          </a:p>
        </p:txBody>
      </p:sp>
      <p:pic>
        <p:nvPicPr>
          <p:cNvPr id="6" name="Kép 5" descr="sit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8152" y="5229200"/>
            <a:ext cx="2160239" cy="864096"/>
          </a:xfrm>
          <a:prstGeom prst="rect">
            <a:avLst/>
          </a:prstGeom>
        </p:spPr>
      </p:pic>
      <p:pic>
        <p:nvPicPr>
          <p:cNvPr id="7" name="Kép 6" descr="jeppese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5085184"/>
            <a:ext cx="2707183" cy="909390"/>
          </a:xfrm>
          <a:prstGeom prst="rect">
            <a:avLst/>
          </a:prstGeom>
        </p:spPr>
      </p:pic>
      <p:pic>
        <p:nvPicPr>
          <p:cNvPr id="8" name="Kép 7" descr="flt plann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1988840"/>
            <a:ext cx="26670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 smtClean="0"/>
              <a:t>NAVIGÁCIÓS ÚTVONALTERVEZÉS RENDSZEREI</a:t>
            </a:r>
            <a:endParaRPr lang="hu-HU" sz="2800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Globális adatállomány a repülőterekre és a repülőgépek műszaki adataira vonatkozóan</a:t>
            </a:r>
          </a:p>
          <a:p>
            <a:r>
              <a:rPr lang="hu-HU" i="1" dirty="0" smtClean="0"/>
              <a:t>szezonális menetrend </a:t>
            </a:r>
            <a:r>
              <a:rPr lang="hu-HU" dirty="0" smtClean="0"/>
              <a:t>tervezésénél és engedélyezéshez általános, statisztikai adatok használata</a:t>
            </a:r>
          </a:p>
          <a:p>
            <a:r>
              <a:rPr lang="hu-HU" i="1" dirty="0" smtClean="0"/>
              <a:t>napi járatok előkészítésnél </a:t>
            </a:r>
            <a:r>
              <a:rPr lang="hu-HU" dirty="0" smtClean="0"/>
              <a:t>aktuális adatok használata: időjárás, repülőgép terhelése, üzemanyag mennyiségének, légtér- és repülőtérre vonatkozó korlátozások figyelembe vétele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09256" cy="365125"/>
          </a:xfrm>
        </p:spPr>
        <p:txBody>
          <a:bodyPr/>
          <a:lstStyle/>
          <a:p>
            <a:r>
              <a:rPr lang="hu-HU" dirty="0" smtClean="0"/>
              <a:t>NJSZT és ÓBUDAI EGYETEM Konferencia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11</a:t>
            </a:fld>
            <a:endParaRPr lang="hu-HU"/>
          </a:p>
        </p:txBody>
      </p:sp>
      <p:sp>
        <p:nvSpPr>
          <p:cNvPr id="7" name="Tartalom helye 6"/>
          <p:cNvSpPr>
            <a:spLocks noGrp="1"/>
          </p:cNvSpPr>
          <p:nvPr>
            <p:ph sz="half" idx="4294967295"/>
          </p:nvPr>
        </p:nvSpPr>
        <p:spPr>
          <a:xfrm>
            <a:off x="5105400" y="1920875"/>
            <a:ext cx="4038600" cy="4433888"/>
          </a:xfrm>
        </p:spPr>
        <p:txBody>
          <a:bodyPr>
            <a:normAutofit/>
          </a:bodyPr>
          <a:lstStyle/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 smtClean="0"/>
              <a:t>NAVIGÁCIÓS ÚTVONALTERVEZÉS RENDSZEREI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sz="2200" i="1" dirty="0" err="1" smtClean="0"/>
              <a:t>Flight</a:t>
            </a:r>
            <a:r>
              <a:rPr lang="hu-HU" sz="2200" i="1" dirty="0" smtClean="0"/>
              <a:t> </a:t>
            </a:r>
            <a:r>
              <a:rPr lang="hu-HU" sz="2200" i="1" dirty="0" err="1" smtClean="0"/>
              <a:t>Briefing</a:t>
            </a:r>
            <a:r>
              <a:rPr lang="hu-HU" sz="2200" i="1" dirty="0" smtClean="0"/>
              <a:t>:</a:t>
            </a:r>
            <a:r>
              <a:rPr lang="hu-HU" sz="2200" dirty="0" smtClean="0"/>
              <a:t> személyzetek járatra való felkészülése,</a:t>
            </a:r>
            <a:br>
              <a:rPr lang="hu-HU" sz="2200" dirty="0" smtClean="0"/>
            </a:br>
            <a:r>
              <a:rPr lang="hu-HU" sz="2200" dirty="0" smtClean="0"/>
              <a:t>a dokumentációt a rendszer automatikusan elkészíti:</a:t>
            </a:r>
          </a:p>
          <a:p>
            <a:pPr lvl="1"/>
            <a:r>
              <a:rPr lang="hu-HU" sz="2000" dirty="0" smtClean="0"/>
              <a:t>időjárásadatok</a:t>
            </a:r>
          </a:p>
          <a:p>
            <a:pPr lvl="1"/>
            <a:r>
              <a:rPr lang="hu-HU" sz="2000" dirty="0" smtClean="0"/>
              <a:t>korlátozások az útvonalon</a:t>
            </a:r>
          </a:p>
          <a:p>
            <a:pPr lvl="1"/>
            <a:r>
              <a:rPr lang="hu-HU" sz="2000" dirty="0" smtClean="0"/>
              <a:t>repülési terv, üzemanyag</a:t>
            </a:r>
          </a:p>
          <a:p>
            <a:r>
              <a:rPr lang="hu-HU" sz="2200" dirty="0" smtClean="0"/>
              <a:t>a kapitány joga és felelőssége jóváhagyni az elkészített útvonaltervet, vagy belátása szerint kérhet abban módosítást</a:t>
            </a:r>
          </a:p>
          <a:p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u-HU" sz="2200" dirty="0" smtClean="0"/>
              <a:t>járat teljesítésének követése</a:t>
            </a:r>
          </a:p>
          <a:p>
            <a:pPr lvl="1"/>
            <a:r>
              <a:rPr lang="hu-HU" sz="2000" dirty="0" smtClean="0"/>
              <a:t>leszállás és felszállás adatai </a:t>
            </a:r>
          </a:p>
          <a:p>
            <a:pPr lvl="1"/>
            <a:r>
              <a:rPr lang="hu-HU" sz="2000" dirty="0" smtClean="0"/>
              <a:t>az útvonal teljesítése közbeni információk gyűjtése </a:t>
            </a:r>
            <a:r>
              <a:rPr lang="hu-HU" sz="2000" i="1" dirty="0" smtClean="0"/>
              <a:t>(</a:t>
            </a:r>
            <a:r>
              <a:rPr lang="hu-HU" sz="2000" i="1" dirty="0" err="1" smtClean="0"/>
              <a:t>FlightWatch</a:t>
            </a:r>
            <a:r>
              <a:rPr lang="hu-HU" sz="2000" i="1" dirty="0" smtClean="0"/>
              <a:t>) </a:t>
            </a:r>
          </a:p>
          <a:p>
            <a:pPr lvl="1"/>
            <a:r>
              <a:rPr lang="hu-HU" sz="2000" dirty="0" smtClean="0"/>
              <a:t>üzemanyag ellenőrzése</a:t>
            </a:r>
          </a:p>
          <a:p>
            <a:pPr lvl="1"/>
            <a:r>
              <a:rPr lang="hu-HU" sz="2000" dirty="0" smtClean="0"/>
              <a:t>útvonal eltérés figyelése </a:t>
            </a:r>
          </a:p>
          <a:p>
            <a:r>
              <a:rPr lang="hu-HU" sz="2200" dirty="0" smtClean="0"/>
              <a:t>ACARS technológia : digitális föld-levegő kommunikáció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187624" y="6356350"/>
            <a:ext cx="4832176" cy="365125"/>
          </a:xfrm>
        </p:spPr>
        <p:txBody>
          <a:bodyPr/>
          <a:lstStyle/>
          <a:p>
            <a:r>
              <a:rPr lang="hu-HU" dirty="0" smtClean="0"/>
              <a:t>NJSZT és ÓBUDAI EGYETEM Konferencia  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12</a:t>
            </a:fld>
            <a:endParaRPr lang="hu-HU"/>
          </a:p>
        </p:txBody>
      </p:sp>
      <p:pic>
        <p:nvPicPr>
          <p:cNvPr id="7" name="Kép 6" descr="cockp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5229200"/>
            <a:ext cx="2592288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i="1" dirty="0" smtClean="0"/>
              <a:t>Hosszú távú  Boeing 767 repülés csak automatizált háttérrel valósulhatott meg !</a:t>
            </a:r>
            <a:endParaRPr lang="hu-HU" sz="3200" b="1" i="1" dirty="0"/>
          </a:p>
        </p:txBody>
      </p:sp>
      <p:pic>
        <p:nvPicPr>
          <p:cNvPr id="6" name="Tartalom helye 5" descr="malev767 felszál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93914" y="2780928"/>
            <a:ext cx="4384238" cy="2740149"/>
          </a:xfrm>
        </p:spPr>
      </p:pic>
      <p:sp>
        <p:nvSpPr>
          <p:cNvPr id="8" name="Tartalom helye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New York - JFK, </a:t>
            </a:r>
            <a:r>
              <a:rPr lang="hu-HU" sz="2000" dirty="0" err="1" smtClean="0"/>
              <a:t>Newark</a:t>
            </a:r>
            <a:r>
              <a:rPr lang="hu-HU" sz="2000" dirty="0" smtClean="0"/>
              <a:t>, Toronto, Cleveland, Bangkok, japán és  Karib célállomások</a:t>
            </a:r>
          </a:p>
          <a:p>
            <a:r>
              <a:rPr lang="hu-HU" sz="2000" dirty="0" smtClean="0"/>
              <a:t>ETOPS  (2 hajtóműves) repülés</a:t>
            </a:r>
            <a:endParaRPr lang="hu-HU" sz="20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09256" cy="365125"/>
          </a:xfrm>
        </p:spPr>
        <p:txBody>
          <a:bodyPr/>
          <a:lstStyle/>
          <a:p>
            <a:r>
              <a:rPr lang="hu-HU" dirty="0" smtClean="0"/>
              <a:t>NJSZT és ÓBUDAI EGYETEM Konferencia 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13</a:t>
            </a:fld>
            <a:endParaRPr lang="hu-HU"/>
          </a:p>
        </p:txBody>
      </p:sp>
      <p:pic>
        <p:nvPicPr>
          <p:cNvPr id="7" name="Kép 6" descr="etops földgöm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3284984"/>
            <a:ext cx="2859013" cy="28590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HAJÓZÓ SZEMÉLYZET TERVEZÉS </a:t>
            </a:r>
            <a:br>
              <a:rPr lang="hu-HU" sz="3200" b="1" dirty="0" smtClean="0"/>
            </a:br>
            <a:r>
              <a:rPr lang="hu-HU" sz="3200" b="1" dirty="0" smtClean="0"/>
              <a:t>ÉS – VEZÉNYLÉS RENDSZEREI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u-HU" dirty="0" smtClean="0"/>
          </a:p>
          <a:p>
            <a:r>
              <a:rPr lang="hu-HU" dirty="0" smtClean="0"/>
              <a:t>A pilóta – és légi utaskísérő személyzetek repülési és más kötelező feladatainak optimális beosztása, követése, aktualizálása, elemzése (100 fő felett)</a:t>
            </a:r>
          </a:p>
          <a:p>
            <a:r>
              <a:rPr lang="hu-HU" dirty="0" smtClean="0"/>
              <a:t>2 matematikai modell és módszertan vált be :</a:t>
            </a:r>
          </a:p>
          <a:p>
            <a:pPr lvl="1"/>
            <a:r>
              <a:rPr lang="hu-HU" sz="2000" dirty="0" err="1" smtClean="0"/>
              <a:t>Assigned</a:t>
            </a:r>
            <a:r>
              <a:rPr lang="hu-HU" sz="2000" dirty="0" smtClean="0"/>
              <a:t> </a:t>
            </a:r>
            <a:r>
              <a:rPr lang="hu-HU" sz="2000" dirty="0" err="1" smtClean="0"/>
              <a:t>lines</a:t>
            </a:r>
            <a:r>
              <a:rPr lang="hu-HU" sz="2000" dirty="0" smtClean="0"/>
              <a:t> : a rendszer névre szóló havi tervet készít</a:t>
            </a:r>
          </a:p>
          <a:p>
            <a:pPr lvl="1"/>
            <a:r>
              <a:rPr lang="hu-HU" sz="2000" dirty="0" err="1" smtClean="0"/>
              <a:t>Selective</a:t>
            </a:r>
            <a:r>
              <a:rPr lang="hu-HU" sz="2000" dirty="0" smtClean="0"/>
              <a:t> </a:t>
            </a:r>
            <a:r>
              <a:rPr lang="hu-HU" sz="2000" dirty="0" err="1" smtClean="0"/>
              <a:t>bidding</a:t>
            </a:r>
            <a:r>
              <a:rPr lang="hu-HU" sz="2000" dirty="0" smtClean="0"/>
              <a:t> : a rendszer név nélkül tervez és a hajózók </a:t>
            </a:r>
            <a:r>
              <a:rPr lang="hu-HU" sz="2000" dirty="0" err="1" smtClean="0"/>
              <a:t>senioritási</a:t>
            </a:r>
            <a:r>
              <a:rPr lang="hu-HU" sz="2000" dirty="0" smtClean="0"/>
              <a:t> sorrendben teljes  fix havi programot választanak</a:t>
            </a:r>
          </a:p>
          <a:p>
            <a:endParaRPr lang="hu-HU" sz="2200" dirty="0" smtClean="0"/>
          </a:p>
          <a:p>
            <a:r>
              <a:rPr lang="hu-HU" dirty="0" smtClean="0"/>
              <a:t>Rendkívül nehéz a szabályok algoritmizálása</a:t>
            </a:r>
          </a:p>
          <a:p>
            <a:r>
              <a:rPr lang="hu-HU" dirty="0" smtClean="0"/>
              <a:t>Nagy kihívás a szakszervezetekkel való megállapodás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97288" cy="365125"/>
          </a:xfrm>
        </p:spPr>
        <p:txBody>
          <a:bodyPr/>
          <a:lstStyle/>
          <a:p>
            <a:r>
              <a:rPr lang="hu-HU" dirty="0" smtClean="0"/>
              <a:t>NJSZT és ÓBUDAI EGYETEM Konferencia 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14</a:t>
            </a:fld>
            <a:endParaRPr lang="hu-HU"/>
          </a:p>
        </p:txBody>
      </p:sp>
      <p:pic>
        <p:nvPicPr>
          <p:cNvPr id="6" name="Kép 5" descr="ma crew eng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39370" y="764704"/>
            <a:ext cx="2164174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 smtClean="0"/>
              <a:t>HAJÓZÓ SZEMÉLYZET TERVEZÉS </a:t>
            </a:r>
            <a:br>
              <a:rPr lang="hu-HU" sz="3200" b="1" dirty="0" smtClean="0"/>
            </a:br>
            <a:r>
              <a:rPr lang="hu-HU" sz="3200" b="1" dirty="0" smtClean="0"/>
              <a:t>ÉS – VEZÉNYLÉS RENDSZEREI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endParaRPr lang="hu-HU" sz="2000" dirty="0" smtClean="0"/>
          </a:p>
          <a:p>
            <a:r>
              <a:rPr lang="hu-HU" sz="5000" dirty="0" smtClean="0"/>
              <a:t>A MALÉV 1992-ben választotta ki a SITA osztott  (londoni IBM </a:t>
            </a:r>
            <a:r>
              <a:rPr lang="hu-HU" sz="5000" dirty="0" err="1" smtClean="0"/>
              <a:t>mainframe</a:t>
            </a:r>
            <a:r>
              <a:rPr lang="hu-HU" sz="5000" dirty="0" smtClean="0"/>
              <a:t>) SBS </a:t>
            </a:r>
            <a:r>
              <a:rPr lang="hu-HU" sz="5000" dirty="0" err="1" smtClean="0"/>
              <a:t>Crew</a:t>
            </a:r>
            <a:r>
              <a:rPr lang="hu-HU" sz="5000" dirty="0" smtClean="0"/>
              <a:t> Management rendszerét, amelyet másodszori nekifutásra bevezetett </a:t>
            </a:r>
            <a:r>
              <a:rPr lang="hu-HU" sz="4500" dirty="0" smtClean="0"/>
              <a:t/>
            </a:r>
            <a:br>
              <a:rPr lang="hu-HU" sz="4500" dirty="0" smtClean="0"/>
            </a:br>
            <a:r>
              <a:rPr lang="hu-HU" sz="4500" dirty="0" smtClean="0"/>
              <a:t> </a:t>
            </a:r>
          </a:p>
          <a:p>
            <a:pPr lvl="1"/>
            <a:r>
              <a:rPr lang="hu-HU" sz="4300" dirty="0" smtClean="0"/>
              <a:t>Hajózó- és légi utaskísérő havi tervezésre használták igen hatékonyan</a:t>
            </a:r>
          </a:p>
          <a:p>
            <a:pPr lvl="1"/>
            <a:r>
              <a:rPr lang="hu-HU" sz="4300" dirty="0" smtClean="0"/>
              <a:t>A napi tervezést későbbiekben technikailag bevezették, de kisebb hatásfokkal működött  a gyakori típuscserék miatt</a:t>
            </a:r>
          </a:p>
          <a:p>
            <a:r>
              <a:rPr lang="hu-HU" sz="5000" dirty="0" smtClean="0"/>
              <a:t>A szakszervezetek és a hajózó állomány igen kooperatív volt </a:t>
            </a:r>
            <a:br>
              <a:rPr lang="hu-HU" sz="5000" dirty="0" smtClean="0"/>
            </a:br>
            <a:r>
              <a:rPr lang="hu-HU" sz="5000" dirty="0" smtClean="0"/>
              <a:t>a hatalmas változások ellenére</a:t>
            </a:r>
          </a:p>
          <a:p>
            <a:endParaRPr lang="hu-HU" sz="2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endParaRPr lang="hu-HU" sz="2000" dirty="0" smtClean="0"/>
          </a:p>
          <a:p>
            <a:r>
              <a:rPr lang="hu-HU" sz="5000" dirty="0" smtClean="0"/>
              <a:t>1999-ben a MALÉV új tendert írt ki korszerűbben integrált  </a:t>
            </a:r>
            <a:r>
              <a:rPr lang="hu-HU" sz="5000" dirty="0" err="1" smtClean="0"/>
              <a:t>operations</a:t>
            </a:r>
            <a:r>
              <a:rPr lang="hu-HU" sz="5000" dirty="0" smtClean="0"/>
              <a:t> és </a:t>
            </a:r>
            <a:r>
              <a:rPr lang="hu-HU" sz="5000" dirty="0" err="1" smtClean="0"/>
              <a:t>crew</a:t>
            </a:r>
            <a:r>
              <a:rPr lang="hu-HU" sz="5000" dirty="0" smtClean="0"/>
              <a:t> megoldásra, amelyet a Lufthansa Systems </a:t>
            </a:r>
            <a:r>
              <a:rPr lang="hu-HU" sz="5000" dirty="0" err="1" smtClean="0"/>
              <a:t>Netline</a:t>
            </a:r>
            <a:r>
              <a:rPr lang="hu-HU" sz="5000" dirty="0" smtClean="0"/>
              <a:t> megoldása nyerte</a:t>
            </a:r>
            <a:br>
              <a:rPr lang="hu-HU" sz="5000" dirty="0" smtClean="0"/>
            </a:br>
            <a:endParaRPr lang="hu-HU" sz="5000" dirty="0" smtClean="0"/>
          </a:p>
          <a:p>
            <a:pPr lvl="1">
              <a:buFont typeface="Wingdings" pitchFamily="2" charset="2"/>
              <a:buChar char="Ø"/>
            </a:pPr>
            <a:r>
              <a:rPr lang="hu-HU" sz="4500" dirty="0" smtClean="0"/>
              <a:t>A </a:t>
            </a:r>
            <a:r>
              <a:rPr lang="hu-HU" sz="4500" dirty="0" err="1" smtClean="0"/>
              <a:t>Netline</a:t>
            </a:r>
            <a:r>
              <a:rPr lang="hu-HU" sz="4500" dirty="0" smtClean="0"/>
              <a:t> </a:t>
            </a:r>
            <a:r>
              <a:rPr lang="hu-HU" sz="4500" dirty="0" err="1" smtClean="0"/>
              <a:t>Crew</a:t>
            </a:r>
            <a:r>
              <a:rPr lang="hu-HU" sz="4500" dirty="0" smtClean="0"/>
              <a:t> bevezetésére </a:t>
            </a:r>
            <a:br>
              <a:rPr lang="hu-HU" sz="4500" dirty="0" smtClean="0"/>
            </a:br>
            <a:r>
              <a:rPr lang="hu-HU" sz="4500" dirty="0" smtClean="0"/>
              <a:t>végül 2002-től került sor </a:t>
            </a:r>
          </a:p>
          <a:p>
            <a:pPr lvl="1"/>
            <a:endParaRPr lang="hu-HU" sz="2900" dirty="0" smtClean="0"/>
          </a:p>
          <a:p>
            <a:pPr lvl="1"/>
            <a:endParaRPr lang="hu-HU" sz="29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09256" cy="365125"/>
          </a:xfrm>
        </p:spPr>
        <p:txBody>
          <a:bodyPr/>
          <a:lstStyle/>
          <a:p>
            <a:r>
              <a:rPr lang="hu-HU" dirty="0" smtClean="0"/>
              <a:t>NJSZT és ÓBUDAI EGYETEM Konferencia   2013. december 13.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15</a:t>
            </a:fld>
            <a:endParaRPr lang="hu-HU"/>
          </a:p>
        </p:txBody>
      </p:sp>
      <p:pic>
        <p:nvPicPr>
          <p:cNvPr id="7" name="Kép 6" descr="3 stu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149080"/>
            <a:ext cx="3635896" cy="2045192"/>
          </a:xfrm>
          <a:prstGeom prst="rect">
            <a:avLst/>
          </a:prstGeom>
        </p:spPr>
      </p:pic>
      <p:pic>
        <p:nvPicPr>
          <p:cNvPr id="8" name="Kép 7" descr="sit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3429000"/>
            <a:ext cx="900100" cy="360040"/>
          </a:xfrm>
          <a:prstGeom prst="rect">
            <a:avLst/>
          </a:prstGeom>
        </p:spPr>
      </p:pic>
      <p:pic>
        <p:nvPicPr>
          <p:cNvPr id="9" name="Kép 8" descr="lsy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1124744"/>
            <a:ext cx="1877557" cy="410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98072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hu-HU" sz="2400" dirty="0" smtClean="0">
                <a:latin typeface="+mn-lt"/>
              </a:rPr>
              <a:t/>
            </a:r>
            <a:br>
              <a:rPr lang="hu-HU" sz="2400" dirty="0" smtClean="0">
                <a:latin typeface="+mn-lt"/>
              </a:rPr>
            </a:br>
            <a:r>
              <a:rPr lang="hu-HU" sz="2400" dirty="0" smtClean="0">
                <a:latin typeface="+mn-lt"/>
              </a:rPr>
              <a:t/>
            </a:r>
            <a:br>
              <a:rPr lang="hu-HU" sz="2400" dirty="0" smtClean="0">
                <a:latin typeface="+mn-lt"/>
              </a:rPr>
            </a:br>
            <a:r>
              <a:rPr lang="hu-HU" sz="2700" b="1" dirty="0" smtClean="0"/>
              <a:t>Berényi-Gábor Ágota –e-mail: </a:t>
            </a:r>
            <a:r>
              <a:rPr lang="hu-HU" sz="2700" b="1" dirty="0" err="1" smtClean="0"/>
              <a:t>agnesbereny</a:t>
            </a:r>
            <a:r>
              <a:rPr lang="hu-HU" sz="2700" b="1" dirty="0" smtClean="0"/>
              <a:t>@</a:t>
            </a:r>
            <a:r>
              <a:rPr lang="hu-HU" sz="2700" b="1" dirty="0" err="1" smtClean="0"/>
              <a:t>gmail.com</a:t>
            </a:r>
            <a:r>
              <a:rPr lang="hu-HU" sz="2700" b="1" dirty="0" smtClean="0"/>
              <a:t/>
            </a:r>
            <a:br>
              <a:rPr lang="hu-HU" sz="2700" b="1" dirty="0" smtClean="0"/>
            </a:br>
            <a:r>
              <a:rPr lang="hu-HU" sz="2700" b="1" dirty="0" smtClean="0">
                <a:latin typeface="+mn-lt"/>
              </a:rPr>
              <a:t/>
            </a:r>
            <a:br>
              <a:rPr lang="hu-HU" sz="2700" b="1" dirty="0" smtClean="0">
                <a:latin typeface="+mn-lt"/>
              </a:rPr>
            </a:br>
            <a:r>
              <a:rPr lang="hu-HU" sz="2700" b="1" dirty="0" smtClean="0"/>
              <a:t>Dr. Gonda Zsuzsanna – e-mail: gondazsuzsanna@yahoo.com</a:t>
            </a:r>
            <a:endParaRPr lang="en-US" sz="2700" b="1" dirty="0"/>
          </a:p>
        </p:txBody>
      </p:sp>
      <p:pic>
        <p:nvPicPr>
          <p:cNvPr id="14" name="Tartalom helye 13" descr="berényi ági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2780928"/>
            <a:ext cx="3240360" cy="2829533"/>
          </a:xfrm>
        </p:spPr>
      </p:pic>
      <p:pic>
        <p:nvPicPr>
          <p:cNvPr id="13" name="Tartalom helye 12" descr="gzs tlv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076056" y="2704730"/>
            <a:ext cx="3024336" cy="2965680"/>
          </a:xfrm>
        </p:spPr>
      </p:pic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569296" cy="365125"/>
          </a:xfrm>
        </p:spPr>
        <p:txBody>
          <a:bodyPr/>
          <a:lstStyle/>
          <a:p>
            <a:r>
              <a:rPr lang="hu-HU" dirty="0" smtClean="0"/>
              <a:t>NJSZT és ÓBUDAI EGYETEM Konferencia  2013. december 13.</a:t>
            </a:r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10248" name="AutoShape 8" descr="image001"/>
          <p:cNvSpPr>
            <a:spLocks noChangeAspect="1" noChangeArrowheads="1"/>
          </p:cNvSpPr>
          <p:nvPr/>
        </p:nvSpPr>
        <p:spPr bwMode="auto">
          <a:xfrm>
            <a:off x="3905250" y="2481263"/>
            <a:ext cx="1333500" cy="1895475"/>
          </a:xfrm>
          <a:prstGeom prst="rect">
            <a:avLst/>
          </a:prstGeom>
          <a:noFill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TÉMAKÖRÖK             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Mi a légitársasági üzemirányítás ?</a:t>
            </a:r>
          </a:p>
          <a:p>
            <a:r>
              <a:rPr lang="hu-HU" dirty="0" smtClean="0"/>
              <a:t>Operatív üzemirányítás rendszerei</a:t>
            </a:r>
          </a:p>
          <a:p>
            <a:r>
              <a:rPr lang="hu-HU" dirty="0" smtClean="0"/>
              <a:t>Navigációs útvonaltervezés rendszerei</a:t>
            </a:r>
          </a:p>
          <a:p>
            <a:r>
              <a:rPr lang="hu-HU" dirty="0" smtClean="0"/>
              <a:t>Hajózó személyzet tervezés és – vezénylés rendszerei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641304" cy="365125"/>
          </a:xfrm>
        </p:spPr>
        <p:txBody>
          <a:bodyPr/>
          <a:lstStyle/>
          <a:p>
            <a:r>
              <a:rPr lang="hu-HU" dirty="0" smtClean="0"/>
              <a:t>NJSZT és ÓBUDAI EGYETEM Konferencia  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3</a:t>
            </a:fld>
            <a:endParaRPr lang="hu-HU"/>
          </a:p>
        </p:txBody>
      </p:sp>
      <p:pic>
        <p:nvPicPr>
          <p:cNvPr id="8" name="Kép 7" descr="ma occ1 no peo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836712"/>
            <a:ext cx="2179320" cy="216712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64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            </a:t>
            </a:r>
            <a:br>
              <a:rPr lang="hu-HU" dirty="0" smtClean="0"/>
            </a:br>
            <a:r>
              <a:rPr lang="hu-HU" sz="3600" b="1" dirty="0" smtClean="0"/>
              <a:t>MALÉV INFORMATIKAI FEJLESZTÉS </a:t>
            </a:r>
            <a:br>
              <a:rPr lang="hu-HU" sz="3600" b="1" dirty="0" smtClean="0"/>
            </a:br>
            <a:r>
              <a:rPr lang="hu-HU" sz="3600" b="1" dirty="0" smtClean="0"/>
              <a:t>FŐ MÉRFÖLDKÖVEI                        </a:t>
            </a:r>
            <a:r>
              <a:rPr lang="hu-HU" sz="3100" i="1" dirty="0" smtClean="0">
                <a:solidFill>
                  <a:srgbClr val="00B050"/>
                </a:solidFill>
              </a:rPr>
              <a:t>érintett rendszerek</a:t>
            </a:r>
            <a:endParaRPr lang="hu-HU" sz="3100" i="1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hu-HU" sz="3200" dirty="0" smtClean="0"/>
          </a:p>
          <a:p>
            <a:r>
              <a:rPr lang="hu-HU" sz="3800" dirty="0" smtClean="0"/>
              <a:t>1954-1975 –  	hang, lyukszalag telex-</a:t>
            </a:r>
          </a:p>
          <a:p>
            <a:r>
              <a:rPr lang="hu-HU" sz="3800" dirty="0" smtClean="0"/>
              <a:t>1975 – 	</a:t>
            </a:r>
            <a:r>
              <a:rPr lang="hu-HU" sz="3800" b="1" dirty="0" smtClean="0"/>
              <a:t>Utas-helyfoglalási </a:t>
            </a:r>
            <a:r>
              <a:rPr lang="hu-HU" sz="3800" dirty="0" smtClean="0"/>
              <a:t>rendszer bevezetése</a:t>
            </a:r>
            <a:br>
              <a:rPr lang="hu-HU" sz="3800" dirty="0" smtClean="0"/>
            </a:br>
            <a:r>
              <a:rPr lang="hu-HU" sz="3800" dirty="0" smtClean="0"/>
              <a:t>                      (SITA Gabriel  rendszer  </a:t>
            </a:r>
            <a:r>
              <a:rPr lang="hu-HU" sz="3800" i="1" dirty="0" smtClean="0"/>
              <a:t>világelsőként</a:t>
            </a:r>
            <a:r>
              <a:rPr lang="hu-HU" sz="3800" dirty="0" smtClean="0"/>
              <a:t>)</a:t>
            </a:r>
          </a:p>
          <a:p>
            <a:r>
              <a:rPr lang="hu-HU" sz="3800" dirty="0" smtClean="0"/>
              <a:t>1978 - 	</a:t>
            </a:r>
            <a:r>
              <a:rPr lang="hu-HU" sz="3800" b="1" dirty="0" smtClean="0"/>
              <a:t>Utas-kezelési és járatindítási </a:t>
            </a:r>
            <a:r>
              <a:rPr lang="hu-HU" sz="3800" dirty="0" smtClean="0"/>
              <a:t>rendszer bevezetése</a:t>
            </a:r>
            <a:br>
              <a:rPr lang="hu-HU" sz="3800" dirty="0" smtClean="0"/>
            </a:br>
            <a:r>
              <a:rPr lang="hu-HU" sz="3800" dirty="0" smtClean="0"/>
              <a:t>                       (DCS </a:t>
            </a:r>
            <a:r>
              <a:rPr lang="hu-HU" sz="3800" dirty="0" err="1" smtClean="0"/>
              <a:t>Raycheck</a:t>
            </a:r>
            <a:r>
              <a:rPr lang="hu-HU" sz="3800" dirty="0" smtClean="0"/>
              <a:t>. 1. generáció)</a:t>
            </a:r>
          </a:p>
          <a:p>
            <a:r>
              <a:rPr lang="hu-HU" sz="3800" b="1" dirty="0" smtClean="0"/>
              <a:t>1981-		Járatinformációs és utas-tájékoztatási rendszer </a:t>
            </a:r>
            <a:br>
              <a:rPr lang="hu-HU" sz="3800" b="1" dirty="0" smtClean="0"/>
            </a:br>
            <a:r>
              <a:rPr lang="hu-HU" sz="3800" b="1" dirty="0" smtClean="0"/>
              <a:t>                        – </a:t>
            </a:r>
            <a:r>
              <a:rPr lang="hu-HU" sz="3800" dirty="0" err="1" smtClean="0"/>
              <a:t>Rayfids</a:t>
            </a:r>
            <a:r>
              <a:rPr lang="hu-HU" sz="3800" dirty="0" smtClean="0"/>
              <a:t> (1. generáció) bevezetése</a:t>
            </a:r>
          </a:p>
          <a:p>
            <a:r>
              <a:rPr lang="hu-HU" sz="3800" i="1" dirty="0" smtClean="0">
                <a:solidFill>
                  <a:srgbClr val="00B050"/>
                </a:solidFill>
              </a:rPr>
              <a:t>1982-		</a:t>
            </a:r>
            <a:r>
              <a:rPr lang="hu-HU" sz="3800" b="1" i="1" dirty="0" smtClean="0">
                <a:solidFill>
                  <a:srgbClr val="00B050"/>
                </a:solidFill>
              </a:rPr>
              <a:t>Útvonal-tervezés, navigáció </a:t>
            </a:r>
            <a:r>
              <a:rPr lang="hu-HU" sz="3800" i="1" dirty="0" smtClean="0">
                <a:solidFill>
                  <a:srgbClr val="00B050"/>
                </a:solidFill>
              </a:rPr>
              <a:t>automatizálása, </a:t>
            </a:r>
            <a:br>
              <a:rPr lang="hu-HU" sz="3800" i="1" dirty="0" smtClean="0">
                <a:solidFill>
                  <a:srgbClr val="00B050"/>
                </a:solidFill>
              </a:rPr>
            </a:br>
            <a:r>
              <a:rPr lang="hu-HU" sz="3800" i="1" dirty="0" smtClean="0">
                <a:solidFill>
                  <a:srgbClr val="00B050"/>
                </a:solidFill>
              </a:rPr>
              <a:t>                        SITA </a:t>
            </a:r>
            <a:r>
              <a:rPr lang="hu-HU" sz="3800" i="1" dirty="0" err="1" smtClean="0">
                <a:solidFill>
                  <a:srgbClr val="00B050"/>
                </a:solidFill>
              </a:rPr>
              <a:t>Flight</a:t>
            </a:r>
            <a:r>
              <a:rPr lang="hu-HU" sz="3800" i="1" dirty="0" smtClean="0">
                <a:solidFill>
                  <a:srgbClr val="00B050"/>
                </a:solidFill>
              </a:rPr>
              <a:t> </a:t>
            </a:r>
            <a:r>
              <a:rPr lang="hu-HU" sz="3800" i="1" dirty="0" err="1" smtClean="0">
                <a:solidFill>
                  <a:srgbClr val="00B050"/>
                </a:solidFill>
              </a:rPr>
              <a:t>Planning</a:t>
            </a:r>
            <a:r>
              <a:rPr lang="hu-HU" sz="3800" i="1" dirty="0" smtClean="0">
                <a:solidFill>
                  <a:srgbClr val="00B050"/>
                </a:solidFill>
              </a:rPr>
              <a:t> rendszer bevezetése</a:t>
            </a:r>
          </a:p>
          <a:p>
            <a:r>
              <a:rPr lang="hu-HU" sz="3800" dirty="0" smtClean="0"/>
              <a:t>1982-83 	</a:t>
            </a:r>
            <a:r>
              <a:rPr lang="hu-HU" sz="3800" b="1" dirty="0" err="1" smtClean="0"/>
              <a:t>Müszaki</a:t>
            </a:r>
            <a:r>
              <a:rPr lang="hu-HU" sz="3800" b="1" dirty="0" smtClean="0"/>
              <a:t> karbantartási és anyag-gazdálkodási</a:t>
            </a:r>
            <a:r>
              <a:rPr lang="hu-HU" sz="3800" dirty="0" smtClean="0"/>
              <a:t/>
            </a:r>
            <a:br>
              <a:rPr lang="hu-HU" sz="3800" dirty="0" smtClean="0"/>
            </a:br>
            <a:r>
              <a:rPr lang="hu-HU" sz="3800" dirty="0" smtClean="0"/>
              <a:t>                        rendszer -SAGIL  kifejlesztése és     bevezetése</a:t>
            </a:r>
          </a:p>
          <a:p>
            <a:r>
              <a:rPr lang="hu-HU" sz="3800" dirty="0" smtClean="0"/>
              <a:t>1983-		</a:t>
            </a:r>
            <a:r>
              <a:rPr lang="hu-HU" sz="3800" b="1" dirty="0" smtClean="0"/>
              <a:t>Légi áru </a:t>
            </a:r>
            <a:r>
              <a:rPr lang="hu-HU" sz="3800" dirty="0" smtClean="0"/>
              <a:t>fuvarozási rendszer bevezetése</a:t>
            </a:r>
            <a:br>
              <a:rPr lang="hu-HU" sz="3800" dirty="0" smtClean="0"/>
            </a:br>
            <a:r>
              <a:rPr lang="hu-HU" sz="3800" dirty="0" smtClean="0"/>
              <a:t>                       (SITA </a:t>
            </a:r>
            <a:r>
              <a:rPr lang="hu-HU" sz="3800" dirty="0" err="1" smtClean="0"/>
              <a:t>Cargo</a:t>
            </a:r>
            <a:r>
              <a:rPr lang="hu-HU" sz="3800" dirty="0" smtClean="0"/>
              <a:t> rendszer </a:t>
            </a:r>
            <a:r>
              <a:rPr lang="hu-HU" sz="3800" i="1" dirty="0" smtClean="0"/>
              <a:t>világelsőként</a:t>
            </a:r>
            <a:r>
              <a:rPr lang="hu-HU" sz="3800" dirty="0" smtClean="0"/>
              <a:t>)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37248" cy="365125"/>
          </a:xfrm>
        </p:spPr>
        <p:txBody>
          <a:bodyPr/>
          <a:lstStyle/>
          <a:p>
            <a:r>
              <a:rPr lang="hu-HU" dirty="0" smtClean="0"/>
              <a:t>NJSZT és ÓBUDAI EGYETEM Konferencia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 smtClean="0"/>
              <a:t>MALÉV INFORMATIKAI FEJLESZTÉS FŐ MÉRFÖLDKÖVEI                             </a:t>
            </a:r>
            <a:r>
              <a:rPr lang="hu-HU" sz="2800" i="1" dirty="0" smtClean="0">
                <a:solidFill>
                  <a:srgbClr val="00B050"/>
                </a:solidFill>
              </a:rPr>
              <a:t>érintett rendszerek</a:t>
            </a:r>
            <a:endParaRPr lang="hu-HU" sz="24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100" i="1" dirty="0" smtClean="0">
                <a:solidFill>
                  <a:srgbClr val="00B050"/>
                </a:solidFill>
              </a:rPr>
              <a:t>1985 – 	</a:t>
            </a:r>
            <a:r>
              <a:rPr lang="hu-HU" sz="2100" b="1" i="1" dirty="0" smtClean="0">
                <a:solidFill>
                  <a:srgbClr val="00B050"/>
                </a:solidFill>
              </a:rPr>
              <a:t>2 terminálos </a:t>
            </a:r>
            <a:r>
              <a:rPr lang="hu-HU" sz="2100" i="1" dirty="0" smtClean="0">
                <a:solidFill>
                  <a:srgbClr val="00B050"/>
                </a:solidFill>
              </a:rPr>
              <a:t>repülőtéri üzem biztosítása :</a:t>
            </a:r>
            <a:br>
              <a:rPr lang="hu-HU" sz="2100" i="1" dirty="0" smtClean="0">
                <a:solidFill>
                  <a:srgbClr val="00B050"/>
                </a:solidFill>
              </a:rPr>
            </a:br>
            <a:r>
              <a:rPr lang="hu-HU" sz="2100" i="1" dirty="0" smtClean="0">
                <a:solidFill>
                  <a:srgbClr val="00B050"/>
                </a:solidFill>
              </a:rPr>
              <a:t>                        SDCS, FIDS 2. generációk  bevezetése,</a:t>
            </a:r>
            <a:br>
              <a:rPr lang="hu-HU" sz="2100" i="1" dirty="0" smtClean="0">
                <a:solidFill>
                  <a:srgbClr val="00B050"/>
                </a:solidFill>
              </a:rPr>
            </a:br>
            <a:r>
              <a:rPr lang="hu-HU" sz="2100" i="1" dirty="0" smtClean="0">
                <a:solidFill>
                  <a:srgbClr val="00B050"/>
                </a:solidFill>
              </a:rPr>
              <a:t>                        </a:t>
            </a:r>
            <a:r>
              <a:rPr lang="hu-HU" sz="2100" b="1" i="1" dirty="0" smtClean="0">
                <a:solidFill>
                  <a:srgbClr val="00B050"/>
                </a:solidFill>
              </a:rPr>
              <a:t>operatív üzem irányítás </a:t>
            </a:r>
            <a:r>
              <a:rPr lang="hu-HU" sz="2100" i="1" dirty="0" smtClean="0">
                <a:solidFill>
                  <a:srgbClr val="00B050"/>
                </a:solidFill>
              </a:rPr>
              <a:t>automatizálása elindul</a:t>
            </a:r>
          </a:p>
          <a:p>
            <a:r>
              <a:rPr lang="hu-HU" sz="2100" dirty="0" smtClean="0"/>
              <a:t>1990-		fajlagos előnyszámítás, optimalizálás 1. generáció,</a:t>
            </a:r>
            <a:br>
              <a:rPr lang="hu-HU" sz="2100" dirty="0" smtClean="0"/>
            </a:br>
            <a:r>
              <a:rPr lang="hu-HU" sz="2100" dirty="0" smtClean="0"/>
              <a:t>                        IATA </a:t>
            </a:r>
            <a:r>
              <a:rPr lang="hu-HU" sz="2100" b="1" dirty="0" err="1" smtClean="0"/>
              <a:t>Yield</a:t>
            </a:r>
            <a:r>
              <a:rPr lang="hu-HU" sz="2100" b="1" dirty="0" smtClean="0"/>
              <a:t> Management </a:t>
            </a:r>
            <a:r>
              <a:rPr lang="hu-HU" sz="2100" dirty="0" smtClean="0"/>
              <a:t>rendszer elindul</a:t>
            </a:r>
          </a:p>
          <a:p>
            <a:r>
              <a:rPr lang="hu-HU" sz="2100" i="1" dirty="0" smtClean="0">
                <a:solidFill>
                  <a:srgbClr val="00B050"/>
                </a:solidFill>
              </a:rPr>
              <a:t>1992 -	</a:t>
            </a:r>
            <a:r>
              <a:rPr lang="hu-HU" sz="2100" b="1" i="1" dirty="0" smtClean="0">
                <a:solidFill>
                  <a:srgbClr val="00B050"/>
                </a:solidFill>
              </a:rPr>
              <a:t>hajózó személyzet tervezés és vezénylés</a:t>
            </a:r>
            <a:r>
              <a:rPr lang="hu-HU" sz="2100" i="1" dirty="0" smtClean="0">
                <a:solidFill>
                  <a:srgbClr val="00B050"/>
                </a:solidFill>
              </a:rPr>
              <a:t/>
            </a:r>
            <a:br>
              <a:rPr lang="hu-HU" sz="2100" i="1" dirty="0" smtClean="0">
                <a:solidFill>
                  <a:srgbClr val="00B050"/>
                </a:solidFill>
              </a:rPr>
            </a:br>
            <a:r>
              <a:rPr lang="hu-HU" sz="2100" i="1" dirty="0" smtClean="0">
                <a:solidFill>
                  <a:srgbClr val="00B050"/>
                </a:solidFill>
              </a:rPr>
              <a:t>                        automatizálása, SITA </a:t>
            </a:r>
            <a:r>
              <a:rPr lang="hu-HU" sz="2100" i="1" dirty="0" err="1" smtClean="0">
                <a:solidFill>
                  <a:srgbClr val="00B050"/>
                </a:solidFill>
              </a:rPr>
              <a:t>Crew</a:t>
            </a:r>
            <a:r>
              <a:rPr lang="hu-HU" sz="2100" i="1" dirty="0" smtClean="0">
                <a:solidFill>
                  <a:srgbClr val="00B050"/>
                </a:solidFill>
              </a:rPr>
              <a:t> management bevezetése</a:t>
            </a:r>
          </a:p>
          <a:p>
            <a:r>
              <a:rPr lang="hu-HU" sz="2100" i="1" dirty="0" smtClean="0">
                <a:solidFill>
                  <a:srgbClr val="00B050"/>
                </a:solidFill>
              </a:rPr>
              <a:t>1999-		üzemirányítás rendszerek (</a:t>
            </a:r>
            <a:r>
              <a:rPr lang="hu-HU" sz="2100" i="1" dirty="0" err="1" smtClean="0">
                <a:solidFill>
                  <a:srgbClr val="00B050"/>
                </a:solidFill>
              </a:rPr>
              <a:t>ops</a:t>
            </a:r>
            <a:r>
              <a:rPr lang="hu-HU" sz="2100" i="1" dirty="0" smtClean="0">
                <a:solidFill>
                  <a:srgbClr val="00B050"/>
                </a:solidFill>
              </a:rPr>
              <a:t>, </a:t>
            </a:r>
            <a:r>
              <a:rPr lang="hu-HU" sz="2100" i="1" dirty="0" err="1" smtClean="0">
                <a:solidFill>
                  <a:srgbClr val="00B050"/>
                </a:solidFill>
              </a:rPr>
              <a:t>crew</a:t>
            </a:r>
            <a:r>
              <a:rPr lang="hu-HU" sz="2100" i="1" dirty="0" smtClean="0">
                <a:solidFill>
                  <a:srgbClr val="00B050"/>
                </a:solidFill>
              </a:rPr>
              <a:t>) </a:t>
            </a:r>
            <a:r>
              <a:rPr lang="hu-HU" sz="2100" b="1" i="1" dirty="0" smtClean="0">
                <a:solidFill>
                  <a:srgbClr val="00B050"/>
                </a:solidFill>
              </a:rPr>
              <a:t>migrációja </a:t>
            </a:r>
            <a:br>
              <a:rPr lang="hu-HU" sz="2100" b="1" i="1" dirty="0" smtClean="0">
                <a:solidFill>
                  <a:srgbClr val="00B050"/>
                </a:solidFill>
              </a:rPr>
            </a:br>
            <a:r>
              <a:rPr lang="hu-HU" sz="2100" b="1" i="1" dirty="0" smtClean="0">
                <a:solidFill>
                  <a:srgbClr val="00B050"/>
                </a:solidFill>
              </a:rPr>
              <a:t>                        a  Lufthansa Systems </a:t>
            </a:r>
            <a:r>
              <a:rPr lang="hu-HU" sz="2100" i="1" dirty="0" err="1" smtClean="0">
                <a:solidFill>
                  <a:srgbClr val="00B050"/>
                </a:solidFill>
              </a:rPr>
              <a:t>Netline</a:t>
            </a:r>
            <a:r>
              <a:rPr lang="hu-HU" sz="2100" i="1" dirty="0" smtClean="0">
                <a:solidFill>
                  <a:srgbClr val="00B050"/>
                </a:solidFill>
              </a:rPr>
              <a:t> termékcsaládra</a:t>
            </a:r>
          </a:p>
          <a:p>
            <a:r>
              <a:rPr lang="hu-HU" sz="2100" dirty="0" smtClean="0"/>
              <a:t>2005 -	</a:t>
            </a:r>
            <a:r>
              <a:rPr lang="hu-HU" sz="2100" b="1" dirty="0" smtClean="0"/>
              <a:t>magyar termék </a:t>
            </a:r>
            <a:r>
              <a:rPr lang="hu-HU" sz="2100" b="1" dirty="0" err="1" smtClean="0"/>
              <a:t>Cargo</a:t>
            </a:r>
            <a:r>
              <a:rPr lang="hu-HU" sz="2100" b="1" dirty="0" smtClean="0"/>
              <a:t> </a:t>
            </a:r>
            <a:r>
              <a:rPr lang="hu-HU" sz="2100" dirty="0" smtClean="0"/>
              <a:t>bevezetés</a:t>
            </a:r>
          </a:p>
          <a:p>
            <a:r>
              <a:rPr lang="hu-HU" sz="2100" dirty="0" smtClean="0"/>
              <a:t>2009-	MALÉV utas </a:t>
            </a:r>
            <a:r>
              <a:rPr lang="hu-HU" sz="2100" b="1" dirty="0" smtClean="0"/>
              <a:t>rendszerek migrációja </a:t>
            </a:r>
            <a:br>
              <a:rPr lang="hu-HU" sz="2100" b="1" dirty="0" smtClean="0"/>
            </a:br>
            <a:r>
              <a:rPr lang="hu-HU" sz="2100" b="1" dirty="0" smtClean="0"/>
              <a:t>                        AMADEUS </a:t>
            </a:r>
            <a:r>
              <a:rPr lang="hu-HU" sz="2100" dirty="0" err="1" smtClean="0"/>
              <a:t>Altéa</a:t>
            </a:r>
            <a:r>
              <a:rPr lang="hu-HU" sz="2100" dirty="0" smtClean="0"/>
              <a:t> platformra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81264" cy="365125"/>
          </a:xfrm>
        </p:spPr>
        <p:txBody>
          <a:bodyPr/>
          <a:lstStyle/>
          <a:p>
            <a:r>
              <a:rPr lang="hu-HU" dirty="0" smtClean="0"/>
              <a:t>NJSZT és ÓBUDAI EGYETEM Konferencia  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b="1" dirty="0" smtClean="0"/>
              <a:t>MI A LÉGITÁRSASÁGI ÜZEMIRÁNYÍTÁS 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hu-HU" dirty="0" smtClean="0"/>
          </a:p>
          <a:p>
            <a:r>
              <a:rPr lang="hu-HU" dirty="0" smtClean="0"/>
              <a:t>A légitársaság erőforrásainak (repülőgépek, személyzet) biztosítása a menetrend teljesítése érdekében  az utolsó  24-72 órás idősávban az aktuális időjárási és más repülést befolyásoló feltételek korlátai között (és ellenére)</a:t>
            </a:r>
          </a:p>
          <a:p>
            <a:pPr lvl="1"/>
            <a:r>
              <a:rPr lang="hu-HU" dirty="0" smtClean="0"/>
              <a:t>NEM keverendő a repülésirányítással !</a:t>
            </a:r>
          </a:p>
          <a:p>
            <a:r>
              <a:rPr lang="hu-HU" dirty="0" err="1" smtClean="0"/>
              <a:t>Operations</a:t>
            </a:r>
            <a:r>
              <a:rPr lang="hu-HU" dirty="0" smtClean="0"/>
              <a:t> </a:t>
            </a:r>
            <a:r>
              <a:rPr lang="hu-HU" dirty="0" err="1" smtClean="0"/>
              <a:t>Control</a:t>
            </a:r>
            <a:r>
              <a:rPr lang="hu-HU" dirty="0" smtClean="0"/>
              <a:t>/OCC szervezeti és funkcionális tagolódás:</a:t>
            </a:r>
          </a:p>
          <a:p>
            <a:pPr lvl="1"/>
            <a:r>
              <a:rPr lang="hu-HU" dirty="0" smtClean="0"/>
              <a:t>Adott repülőtéren folyó földi kiszolgálás koordinálása =</a:t>
            </a:r>
            <a:br>
              <a:rPr lang="hu-HU" dirty="0" smtClean="0"/>
            </a:br>
            <a:r>
              <a:rPr lang="hu-HU" i="1" dirty="0" smtClean="0"/>
              <a:t>Terminal  </a:t>
            </a:r>
            <a:r>
              <a:rPr lang="hu-HU" i="1" dirty="0" err="1" smtClean="0"/>
              <a:t>Control</a:t>
            </a:r>
            <a:r>
              <a:rPr lang="hu-HU" i="1" dirty="0" smtClean="0"/>
              <a:t> vagy </a:t>
            </a:r>
            <a:r>
              <a:rPr lang="hu-HU" i="1" dirty="0" err="1" smtClean="0"/>
              <a:t>Station</a:t>
            </a:r>
            <a:r>
              <a:rPr lang="hu-HU" i="1" dirty="0" smtClean="0"/>
              <a:t> </a:t>
            </a:r>
            <a:r>
              <a:rPr lang="hu-HU" i="1" dirty="0" err="1" smtClean="0"/>
              <a:t>Control</a:t>
            </a:r>
            <a:endParaRPr lang="hu-HU" i="1" dirty="0" smtClean="0"/>
          </a:p>
          <a:p>
            <a:pPr lvl="1"/>
            <a:r>
              <a:rPr lang="hu-HU" dirty="0" smtClean="0"/>
              <a:t>Teljes útvonalhálózat felügyelete  = </a:t>
            </a:r>
            <a:r>
              <a:rPr lang="hu-HU" i="1" dirty="0" err="1" smtClean="0"/>
              <a:t>Movement</a:t>
            </a:r>
            <a:r>
              <a:rPr lang="hu-HU" i="1" dirty="0" smtClean="0"/>
              <a:t> </a:t>
            </a:r>
            <a:r>
              <a:rPr lang="hu-HU" i="1" dirty="0" err="1" smtClean="0"/>
              <a:t>Control</a:t>
            </a:r>
            <a:endParaRPr lang="hu-HU" i="1" dirty="0" smtClean="0"/>
          </a:p>
          <a:p>
            <a:pPr lvl="1"/>
            <a:r>
              <a:rPr lang="hu-HU" dirty="0" smtClean="0"/>
              <a:t>Navigációs szolgálat = </a:t>
            </a:r>
            <a:r>
              <a:rPr lang="hu-HU" i="1" dirty="0" err="1" smtClean="0"/>
              <a:t>Flight</a:t>
            </a:r>
            <a:r>
              <a:rPr lang="hu-HU" i="1" dirty="0" smtClean="0"/>
              <a:t> </a:t>
            </a:r>
            <a:r>
              <a:rPr lang="hu-HU" i="1" dirty="0" err="1" smtClean="0"/>
              <a:t>Planning</a:t>
            </a:r>
            <a:r>
              <a:rPr lang="hu-HU" i="1" dirty="0" smtClean="0"/>
              <a:t>/</a:t>
            </a:r>
            <a:r>
              <a:rPr lang="hu-HU" i="1" dirty="0" err="1" smtClean="0"/>
              <a:t>Dispatch</a:t>
            </a:r>
            <a:endParaRPr lang="hu-HU" i="1" dirty="0" smtClean="0"/>
          </a:p>
          <a:p>
            <a:pPr lvl="1"/>
            <a:r>
              <a:rPr lang="hu-HU" dirty="0" smtClean="0"/>
              <a:t>Hajózó személyzet vezénylés =  </a:t>
            </a:r>
            <a:r>
              <a:rPr lang="hu-HU" i="1" dirty="0" err="1" smtClean="0"/>
              <a:t>Crew</a:t>
            </a:r>
            <a:r>
              <a:rPr lang="hu-HU" i="1" dirty="0" smtClean="0"/>
              <a:t> </a:t>
            </a:r>
            <a:r>
              <a:rPr lang="hu-HU" i="1" dirty="0" err="1" smtClean="0"/>
              <a:t>Panning</a:t>
            </a:r>
            <a:r>
              <a:rPr lang="hu-HU" i="1" dirty="0" smtClean="0"/>
              <a:t>/</a:t>
            </a:r>
            <a:r>
              <a:rPr lang="hu-HU" i="1" dirty="0" err="1" smtClean="0"/>
              <a:t>Dispatch</a:t>
            </a:r>
            <a:endParaRPr lang="hu-HU" i="1" dirty="0" smtClean="0"/>
          </a:p>
          <a:p>
            <a:pPr lvl="1"/>
            <a:r>
              <a:rPr lang="hu-HU" dirty="0" smtClean="0"/>
              <a:t>Műszaki diszpécser szolgálat = </a:t>
            </a:r>
            <a:r>
              <a:rPr lang="hu-HU" i="1" dirty="0" err="1" smtClean="0"/>
              <a:t>Technical</a:t>
            </a:r>
            <a:r>
              <a:rPr lang="hu-HU" i="1" dirty="0" smtClean="0"/>
              <a:t> </a:t>
            </a:r>
            <a:r>
              <a:rPr lang="hu-HU" i="1" dirty="0" err="1" smtClean="0"/>
              <a:t>Dispatch</a:t>
            </a:r>
            <a:endParaRPr lang="hu-HU" i="1" dirty="0" smtClean="0"/>
          </a:p>
          <a:p>
            <a:pPr lvl="1"/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065240" cy="365125"/>
          </a:xfrm>
        </p:spPr>
        <p:txBody>
          <a:bodyPr/>
          <a:lstStyle/>
          <a:p>
            <a:r>
              <a:rPr lang="hu-HU" dirty="0" smtClean="0"/>
              <a:t>NJSZT és ÓBUDAI EGYETEM Konferencia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6</a:t>
            </a:fld>
            <a:endParaRPr lang="hu-HU"/>
          </a:p>
        </p:txBody>
      </p:sp>
      <p:pic>
        <p:nvPicPr>
          <p:cNvPr id="8" name="Kép 7" descr="j04095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4293096"/>
            <a:ext cx="1284128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 smtClean="0"/>
              <a:t>OPERATÍV ÜZEMIRÁNYÍTÁS RENDSZEREI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MALÉV manuális előzmény: </a:t>
            </a:r>
            <a:br>
              <a:rPr lang="hu-HU" dirty="0" smtClean="0"/>
            </a:br>
            <a:r>
              <a:rPr lang="hu-HU" dirty="0" err="1" smtClean="0"/>
              <a:t>Efficienta</a:t>
            </a:r>
            <a:r>
              <a:rPr lang="hu-HU" dirty="0" smtClean="0"/>
              <a:t> tábla</a:t>
            </a:r>
          </a:p>
          <a:p>
            <a:endParaRPr lang="hu-HU" dirty="0" smtClean="0"/>
          </a:p>
          <a:p>
            <a:r>
              <a:rPr lang="hu-HU" dirty="0" smtClean="0"/>
              <a:t>automatizálás eredménye 1987 :</a:t>
            </a:r>
            <a:br>
              <a:rPr lang="hu-HU" dirty="0" smtClean="0"/>
            </a:br>
            <a:r>
              <a:rPr lang="hu-HU" dirty="0" smtClean="0"/>
              <a:t>OPERA/TOSCA - SITA </a:t>
            </a:r>
            <a:r>
              <a:rPr lang="hu-HU" dirty="0" err="1" smtClean="0"/>
              <a:t>Operation</a:t>
            </a:r>
            <a:r>
              <a:rPr lang="hu-HU" dirty="0" smtClean="0"/>
              <a:t> </a:t>
            </a:r>
            <a:r>
              <a:rPr lang="hu-HU" dirty="0" err="1" smtClean="0"/>
              <a:t>Control</a:t>
            </a:r>
            <a:r>
              <a:rPr lang="hu-HU" dirty="0" smtClean="0"/>
              <a:t> rendszer bevezetése </a:t>
            </a:r>
            <a:r>
              <a:rPr lang="hu-HU" i="1" dirty="0" smtClean="0"/>
              <a:t>(osztott szolgáltatás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i="1" dirty="0" smtClean="0"/>
              <a:t>londoni IBM </a:t>
            </a:r>
            <a:r>
              <a:rPr lang="hu-HU" i="1" dirty="0" err="1" smtClean="0"/>
              <a:t>mainframe-en</a:t>
            </a:r>
            <a:r>
              <a:rPr lang="hu-HU" i="1" dirty="0" smtClean="0"/>
              <a:t>) </a:t>
            </a:r>
          </a:p>
          <a:p>
            <a:r>
              <a:rPr lang="hu-HU" dirty="0" smtClean="0"/>
              <a:t>Migráció Lufthansa Systems </a:t>
            </a:r>
            <a:r>
              <a:rPr lang="hu-HU" dirty="0" err="1" smtClean="0"/>
              <a:t>Netline</a:t>
            </a:r>
            <a:r>
              <a:rPr lang="hu-HU" dirty="0" smtClean="0"/>
              <a:t> rendszerére 1999-</a:t>
            </a:r>
          </a:p>
          <a:p>
            <a:pPr>
              <a:buNone/>
            </a:pPr>
            <a:r>
              <a:rPr lang="hu-HU" dirty="0" smtClean="0"/>
              <a:t>    (</a:t>
            </a:r>
            <a:r>
              <a:rPr lang="hu-HU" i="1" dirty="0" smtClean="0"/>
              <a:t>kliens szerver)</a:t>
            </a:r>
            <a:endParaRPr lang="hu-HU" i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37248" cy="365125"/>
          </a:xfrm>
        </p:spPr>
        <p:txBody>
          <a:bodyPr/>
          <a:lstStyle/>
          <a:p>
            <a:r>
              <a:rPr lang="hu-HU" dirty="0" smtClean="0"/>
              <a:t>NJSZT és ÓBUDAI EGYETEM Konferencia  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7</a:t>
            </a:fld>
            <a:endParaRPr lang="hu-HU"/>
          </a:p>
        </p:txBody>
      </p:sp>
      <p:pic>
        <p:nvPicPr>
          <p:cNvPr id="8" name="Kép 7" descr="sit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293096"/>
            <a:ext cx="1116125" cy="446450"/>
          </a:xfrm>
          <a:prstGeom prst="rect">
            <a:avLst/>
          </a:prstGeom>
        </p:spPr>
      </p:pic>
      <p:pic>
        <p:nvPicPr>
          <p:cNvPr id="9" name="Kép 8" descr="sas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4077072"/>
            <a:ext cx="1080120" cy="765342"/>
          </a:xfrm>
          <a:prstGeom prst="rect">
            <a:avLst/>
          </a:prstGeom>
        </p:spPr>
      </p:pic>
      <p:pic>
        <p:nvPicPr>
          <p:cNvPr id="10" name="Kép 9" descr="régi malév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8384" y="4221088"/>
            <a:ext cx="662558" cy="662558"/>
          </a:xfrm>
          <a:prstGeom prst="rect">
            <a:avLst/>
          </a:prstGeom>
        </p:spPr>
      </p:pic>
      <p:pic>
        <p:nvPicPr>
          <p:cNvPr id="11" name="Kép 10" descr="efficienta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2420888"/>
            <a:ext cx="1905000" cy="466725"/>
          </a:xfrm>
          <a:prstGeom prst="rect">
            <a:avLst/>
          </a:prstGeom>
        </p:spPr>
      </p:pic>
      <p:pic>
        <p:nvPicPr>
          <p:cNvPr id="12" name="Kép 11" descr="efficienta tábla kép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92080" y="2132856"/>
            <a:ext cx="3333750" cy="1171575"/>
          </a:xfrm>
          <a:prstGeom prst="rect">
            <a:avLst/>
          </a:prstGeom>
        </p:spPr>
      </p:pic>
      <p:pic>
        <p:nvPicPr>
          <p:cNvPr id="13" name="Kép 12" descr="lsy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64088" y="5517232"/>
            <a:ext cx="24384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 smtClean="0"/>
              <a:t>OPERATÍV ÜZEMIRÁNYÍTÁS RENDSZEREI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hu-HU" b="1" i="1" dirty="0" smtClean="0"/>
          </a:p>
          <a:p>
            <a:pPr>
              <a:buNone/>
            </a:pPr>
            <a:r>
              <a:rPr lang="hu-HU" b="1" i="1" dirty="0" smtClean="0"/>
              <a:t>6 gépnél nagyobb flotta esetében jól optimalizál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smtClean="0"/>
              <a:t>A rendszer fő feladatai: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menetrendszerkesztés és </a:t>
            </a:r>
            <a:r>
              <a:rPr lang="hu-HU" dirty="0" err="1" smtClean="0"/>
              <a:t>-aktualizálás</a:t>
            </a:r>
            <a:endParaRPr lang="hu-HU" dirty="0" smtClean="0"/>
          </a:p>
          <a:p>
            <a:r>
              <a:rPr lang="hu-HU" dirty="0" smtClean="0"/>
              <a:t>menetrend végrehatásának tervezése és a végrehajtás ellenőrzése</a:t>
            </a:r>
          </a:p>
          <a:p>
            <a:r>
              <a:rPr lang="hu-HU" dirty="0" smtClean="0"/>
              <a:t>statisztikai jelentések, elemzések készítése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37248" cy="365125"/>
          </a:xfrm>
        </p:spPr>
        <p:txBody>
          <a:bodyPr/>
          <a:lstStyle/>
          <a:p>
            <a:r>
              <a:rPr lang="hu-HU" dirty="0" smtClean="0"/>
              <a:t>NJSZT és ÓBUDAI EGYETEM Konferencia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8</a:t>
            </a:fld>
            <a:endParaRPr lang="hu-HU"/>
          </a:p>
        </p:txBody>
      </p:sp>
      <p:pic>
        <p:nvPicPr>
          <p:cNvPr id="9" name="Kép 8" descr="ma flotta ú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996952"/>
            <a:ext cx="2232248" cy="1485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OPERATÍV ÜZEMIRÁNYÍTÁS RENDSZEREI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hu-HU" dirty="0" smtClean="0"/>
          </a:p>
          <a:p>
            <a:pPr>
              <a:buNone/>
            </a:pPr>
            <a:r>
              <a:rPr lang="hu-HU" i="1" dirty="0" smtClean="0"/>
              <a:t>Menetrend szerkesztése</a:t>
            </a:r>
          </a:p>
          <a:p>
            <a:r>
              <a:rPr lang="hu-HU" dirty="0" smtClean="0"/>
              <a:t>a szükséges elemzések, alternatívák kidolgozása, megvalósíthatóság ellenőrzése</a:t>
            </a:r>
          </a:p>
          <a:p>
            <a:pPr>
              <a:buNone/>
            </a:pPr>
            <a:r>
              <a:rPr lang="hu-HU" i="1" dirty="0" smtClean="0"/>
              <a:t> Menetrend végrehajtása</a:t>
            </a:r>
          </a:p>
          <a:p>
            <a:r>
              <a:rPr lang="hu-HU" dirty="0" smtClean="0"/>
              <a:t>a hét napjaira végrehajtási terv készítése</a:t>
            </a:r>
          </a:p>
          <a:p>
            <a:r>
              <a:rPr lang="hu-HU" dirty="0" smtClean="0"/>
              <a:t>3 napos terv készítése </a:t>
            </a:r>
          </a:p>
          <a:p>
            <a:r>
              <a:rPr lang="hu-HU" dirty="0" smtClean="0"/>
              <a:t>napi program végrehajtásának követése</a:t>
            </a:r>
          </a:p>
          <a:p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err="1" smtClean="0"/>
              <a:t>Interface-ek</a:t>
            </a:r>
            <a:r>
              <a:rPr lang="hu-HU" i="1" dirty="0" smtClean="0"/>
              <a:t>:</a:t>
            </a:r>
            <a:endParaRPr lang="hu-HU" dirty="0" smtClean="0"/>
          </a:p>
          <a:p>
            <a:r>
              <a:rPr lang="hu-HU" dirty="0" smtClean="0"/>
              <a:t>menetrend változásokkal kapcsolatos kimenő üzenetek generálása </a:t>
            </a:r>
          </a:p>
          <a:p>
            <a:r>
              <a:rPr lang="hu-HU" dirty="0" smtClean="0"/>
              <a:t>menetrend változások követése</a:t>
            </a:r>
          </a:p>
          <a:p>
            <a:r>
              <a:rPr lang="hu-HU" dirty="0" smtClean="0"/>
              <a:t>bejövő üzenetek feldolgozása </a:t>
            </a:r>
          </a:p>
          <a:p>
            <a:r>
              <a:rPr lang="hu-HU" dirty="0" smtClean="0"/>
              <a:t>repülőgép mozgások </a:t>
            </a:r>
            <a:br>
              <a:rPr lang="hu-HU" dirty="0" smtClean="0"/>
            </a:br>
            <a:r>
              <a:rPr lang="hu-HU" dirty="0" smtClean="0"/>
              <a:t>(le- és felszállások) követése 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97288" cy="365125"/>
          </a:xfrm>
        </p:spPr>
        <p:txBody>
          <a:bodyPr/>
          <a:lstStyle/>
          <a:p>
            <a:r>
              <a:rPr lang="hu-HU" dirty="0" smtClean="0"/>
              <a:t>NJSZT és ÓBUDAI EGYETEM Konferencia     2013. december 13.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2571-B12B-4FAC-8BA4-C17FD9D7F190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574</Words>
  <Application>Microsoft Office PowerPoint</Application>
  <PresentationFormat>Diavetítés a képernyőre (4:3 oldalarány)</PresentationFormat>
  <Paragraphs>144</Paragraphs>
  <Slides>15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Áramlás</vt:lpstr>
      <vt:lpstr>LÉGITÁRSASÁGI ÜZEMIRÁNYÍTÁS RENDSZEREI   </vt:lpstr>
      <vt:lpstr>  Berényi-Gábor Ágota –e-mail: agnesbereny@gmail.com  Dr. Gonda Zsuzsanna – e-mail: gondazsuzsanna@yahoo.com</vt:lpstr>
      <vt:lpstr>TÉMAKÖRÖK              </vt:lpstr>
      <vt:lpstr>                    MALÉV INFORMATIKAI FEJLESZTÉS  FŐ MÉRFÖLDKÖVEI                        érintett rendszerek</vt:lpstr>
      <vt:lpstr>MALÉV INFORMATIKAI FEJLESZTÉS FŐ MÉRFÖLDKÖVEI                             érintett rendszerek</vt:lpstr>
      <vt:lpstr>MI A LÉGITÁRSASÁGI ÜZEMIRÁNYÍTÁS ?</vt:lpstr>
      <vt:lpstr>OPERATÍV ÜZEMIRÁNYÍTÁS RENDSZEREI</vt:lpstr>
      <vt:lpstr>OPERATÍV ÜZEMIRÁNYÍTÁS RENDSZEREI</vt:lpstr>
      <vt:lpstr>OPERATÍV ÜZEMIRÁNYÍTÁS RENDSZEREI</vt:lpstr>
      <vt:lpstr>NAVIGÁCIÓS ÚTVONALTERVEZÉS RENDSZEREI</vt:lpstr>
      <vt:lpstr>NAVIGÁCIÓS ÚTVONALTERVEZÉS RENDSZEREI</vt:lpstr>
      <vt:lpstr>NAVIGÁCIÓS ÚTVONALTERVEZÉS RENDSZEREI</vt:lpstr>
      <vt:lpstr>Hosszú távú  Boeing 767 repülés csak automatizált háttérrel valósulhatott meg !</vt:lpstr>
      <vt:lpstr>HAJÓZÓ SZEMÉLYZET TERVEZÉS  ÉS – VEZÉNYLÉS RENDSZEREI</vt:lpstr>
      <vt:lpstr>HAJÓZÓ SZEMÉLYZET TERVEZÉS  ÉS – VEZÉNYLÉS RENDSZEREI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LÉGITÁRSASÁGI ÜZEMIRÁNYÍTÁS RENDSZEREI   </dc:title>
  <dc:creator>Dömölki Bálint</dc:creator>
  <cp:lastModifiedBy>Dömölki Bálint</cp:lastModifiedBy>
  <cp:revision>1</cp:revision>
  <dcterms:created xsi:type="dcterms:W3CDTF">2014-01-04T09:34:03Z</dcterms:created>
  <dcterms:modified xsi:type="dcterms:W3CDTF">2014-01-04T09:35:20Z</dcterms:modified>
</cp:coreProperties>
</file>